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276" r:id="rId16"/>
    <p:sldId id="277" r:id="rId17"/>
    <p:sldId id="279" r:id="rId18"/>
    <p:sldId id="280" r:id="rId19"/>
    <p:sldId id="284" r:id="rId20"/>
    <p:sldId id="286" r:id="rId21"/>
    <p:sldId id="281" r:id="rId22"/>
    <p:sldId id="295" r:id="rId23"/>
    <p:sldId id="297" r:id="rId24"/>
    <p:sldId id="282" r:id="rId25"/>
    <p:sldId id="285" r:id="rId26"/>
    <p:sldId id="273" r:id="rId27"/>
    <p:sldId id="292" r:id="rId28"/>
    <p:sldId id="274" r:id="rId29"/>
    <p:sldId id="291" r:id="rId30"/>
    <p:sldId id="275" r:id="rId31"/>
    <p:sldId id="290" r:id="rId32"/>
    <p:sldId id="293" r:id="rId33"/>
    <p:sldId id="294" r:id="rId34"/>
    <p:sldId id="288" r:id="rId35"/>
    <p:sldId id="289" r:id="rId36"/>
    <p:sldId id="287" r:id="rId37"/>
    <p:sldId id="29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96" d="100"/>
          <a:sy n="96" d="100"/>
        </p:scale>
        <p:origin x="96" y="8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nRF24L01 (Wireless)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Wireless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a:t>
          </a:r>
          <a:r>
            <a:rPr lang="en-US" sz="1400" dirty="0" err="1" smtClean="0">
              <a:solidFill>
                <a:schemeClr val="bg1"/>
              </a:solidFill>
              <a:latin typeface="Roboto" pitchFamily="2" charset="0"/>
              <a:ea typeface="Roboto" pitchFamily="2" charset="0"/>
            </a:rPr>
            <a:t>pinnes</a:t>
          </a:r>
          <a:r>
            <a:rPr lang="en-US" sz="1400" dirty="0" smtClean="0">
              <a:solidFill>
                <a:schemeClr val="bg1"/>
              </a:solidFill>
              <a:latin typeface="Roboto" pitchFamily="2" charset="0"/>
              <a:ea typeface="Roboto" pitchFamily="2" charset="0"/>
            </a:rPr>
            <a:t>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5/10/2013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5/10/2013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5/10/2013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5/10/2013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5/10/2013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5/10/2013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5/10/2013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5/10/2013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5.png"/><Relationship Id="rId5" Type="http://schemas.openxmlformats.org/officeDocument/2006/relationships/diagramData" Target="../diagrams/data1.xml"/><Relationship Id="rId10" Type="http://schemas.openxmlformats.org/officeDocument/2006/relationships/image" Target="../media/image24.png"/><Relationship Id="rId4" Type="http://schemas.openxmlformats.org/officeDocument/2006/relationships/image" Target="../media/image18.jpg"/><Relationship Id="rId9" Type="http://schemas.microsoft.com/office/2007/relationships/diagramDrawing" Target="../diagrams/drawin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prair@schrc.net"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chrc.net/mp_rair" TargetMode="External"/><Relationship Id="rId5" Type="http://schemas.openxmlformats.org/officeDocument/2006/relationships/hyperlink" Target="http://github.com/xiprox/sc_project_mp-rair" TargetMode="Externa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hyperlink" Target="http://en.wikipedia.org/wiki/Land_mine" TargetMode="External"/><Relationship Id="rId3" Type="http://schemas.openxmlformats.org/officeDocument/2006/relationships/hyperlink" Target="http://www.ddasonline.com/PDF_files/DDASaccident207.pdf" TargetMode="External"/><Relationship Id="rId7" Type="http://schemas.openxmlformats.org/officeDocument/2006/relationships/hyperlink" Target="http://www.the-monitor.org/index.php/publications/display?url=lm/2006/bih.html" TargetMode="External"/><Relationship Id="rId12" Type="http://schemas.openxmlformats.org/officeDocument/2006/relationships/hyperlink" Target="http://en.wikipedia.org/wiki/Minimum_metal_mine" TargetMode="External"/><Relationship Id="rId2" Type="http://schemas.openxmlformats.org/officeDocument/2006/relationships/hyperlink" Target="http://www.icrc.org/eng/assets/files/other/silent-menace-bosnia-herzegovina-57jp32-010298.pdf" TargetMode="External"/><Relationship Id="rId1" Type="http://schemas.openxmlformats.org/officeDocument/2006/relationships/slideLayout" Target="../slideLayouts/slideLayout1.xml"/><Relationship Id="rId6" Type="http://schemas.openxmlformats.org/officeDocument/2006/relationships/hyperlink" Target="http://en.wikipedia.org/wiki/Anti-personnel_mine" TargetMode="External"/><Relationship Id="rId11" Type="http://schemas.openxmlformats.org/officeDocument/2006/relationships/hyperlink" Target="http://en.wikipedia.org/wiki/Demining" TargetMode="External"/><Relationship Id="rId5" Type="http://schemas.openxmlformats.org/officeDocument/2006/relationships/hyperlink" Target="http://en.wikipedia.org/wiki/Land_mine_contamination_in_Bosnia_and_Herzegovina" TargetMode="External"/><Relationship Id="rId10" Type="http://schemas.openxmlformats.org/officeDocument/2006/relationships/hyperlink" Target="http://en.wikipedia.org/wiki/Anti-tank_mine" TargetMode="External"/><Relationship Id="rId4" Type="http://schemas.openxmlformats.org/officeDocument/2006/relationships/hyperlink" Target="http://www.ddasonline.com/PDF_files/DDASaccident717.pdf" TargetMode="External"/><Relationship Id="rId9" Type="http://schemas.openxmlformats.org/officeDocument/2006/relationships/hyperlink" Target="http://science.howstuffworks.com/landmine.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37.JPG"/><Relationship Id="rId18" Type="http://schemas.openxmlformats.org/officeDocument/2006/relationships/slide" Target="slide13.xml"/><Relationship Id="rId26" Type="http://schemas.openxmlformats.org/officeDocument/2006/relationships/slide" Target="slide17.xml"/><Relationship Id="rId39" Type="http://schemas.openxmlformats.org/officeDocument/2006/relationships/image" Target="../media/image50.JPG"/><Relationship Id="rId21" Type="http://schemas.openxmlformats.org/officeDocument/2006/relationships/image" Target="../media/image41.JPG"/><Relationship Id="rId34" Type="http://schemas.openxmlformats.org/officeDocument/2006/relationships/slide" Target="slide21.xml"/><Relationship Id="rId42" Type="http://schemas.openxmlformats.org/officeDocument/2006/relationships/slide" Target="slide29.xml"/><Relationship Id="rId47" Type="http://schemas.openxmlformats.org/officeDocument/2006/relationships/image" Target="../media/image54.JPG"/><Relationship Id="rId50" Type="http://schemas.openxmlformats.org/officeDocument/2006/relationships/slide" Target="slide35.xml"/><Relationship Id="rId55" Type="http://schemas.openxmlformats.org/officeDocument/2006/relationships/image" Target="../media/image58.JPG"/><Relationship Id="rId7" Type="http://schemas.openxmlformats.org/officeDocument/2006/relationships/image" Target="../media/image34.JPG"/><Relationship Id="rId2" Type="http://schemas.openxmlformats.org/officeDocument/2006/relationships/slide" Target="slide3.xml"/><Relationship Id="rId16" Type="http://schemas.openxmlformats.org/officeDocument/2006/relationships/slide" Target="slide12.xml"/><Relationship Id="rId29" Type="http://schemas.openxmlformats.org/officeDocument/2006/relationships/image" Target="../media/image45.JPG"/><Relationship Id="rId11" Type="http://schemas.openxmlformats.org/officeDocument/2006/relationships/image" Target="../media/image36.JPG"/><Relationship Id="rId24" Type="http://schemas.openxmlformats.org/officeDocument/2006/relationships/slide" Target="slide16.xml"/><Relationship Id="rId32" Type="http://schemas.openxmlformats.org/officeDocument/2006/relationships/slide" Target="slide20.xml"/><Relationship Id="rId37" Type="http://schemas.openxmlformats.org/officeDocument/2006/relationships/image" Target="../media/image49.JPG"/><Relationship Id="rId40" Type="http://schemas.openxmlformats.org/officeDocument/2006/relationships/slide" Target="slide25.xml"/><Relationship Id="rId45" Type="http://schemas.openxmlformats.org/officeDocument/2006/relationships/image" Target="../media/image53.JPG"/><Relationship Id="rId53" Type="http://schemas.openxmlformats.org/officeDocument/2006/relationships/image" Target="../media/image57.JPG"/><Relationship Id="rId5" Type="http://schemas.openxmlformats.org/officeDocument/2006/relationships/image" Target="../media/image33.JPG"/><Relationship Id="rId10" Type="http://schemas.openxmlformats.org/officeDocument/2006/relationships/slide" Target="slide8.xml"/><Relationship Id="rId19" Type="http://schemas.openxmlformats.org/officeDocument/2006/relationships/image" Target="../media/image40.JPG"/><Relationship Id="rId31" Type="http://schemas.openxmlformats.org/officeDocument/2006/relationships/image" Target="../media/image46.JPG"/><Relationship Id="rId44" Type="http://schemas.openxmlformats.org/officeDocument/2006/relationships/slide" Target="slide30.xml"/><Relationship Id="rId52" Type="http://schemas.openxmlformats.org/officeDocument/2006/relationships/slide" Target="slide34.xml"/><Relationship Id="rId4" Type="http://schemas.openxmlformats.org/officeDocument/2006/relationships/slide" Target="slide4.xml"/><Relationship Id="rId9" Type="http://schemas.openxmlformats.org/officeDocument/2006/relationships/image" Target="../media/image35.JPG"/><Relationship Id="rId14" Type="http://schemas.openxmlformats.org/officeDocument/2006/relationships/slide" Target="slide11.xml"/><Relationship Id="rId22" Type="http://schemas.openxmlformats.org/officeDocument/2006/relationships/slide" Target="slide15.xml"/><Relationship Id="rId27" Type="http://schemas.openxmlformats.org/officeDocument/2006/relationships/image" Target="../media/image44.JPG"/><Relationship Id="rId30" Type="http://schemas.openxmlformats.org/officeDocument/2006/relationships/slide" Target="slide19.xml"/><Relationship Id="rId35" Type="http://schemas.openxmlformats.org/officeDocument/2006/relationships/image" Target="../media/image48.JPG"/><Relationship Id="rId43" Type="http://schemas.openxmlformats.org/officeDocument/2006/relationships/image" Target="../media/image52.JPG"/><Relationship Id="rId48" Type="http://schemas.openxmlformats.org/officeDocument/2006/relationships/slide" Target="slide33.xml"/><Relationship Id="rId8" Type="http://schemas.openxmlformats.org/officeDocument/2006/relationships/slide" Target="slide6.xml"/><Relationship Id="rId51" Type="http://schemas.openxmlformats.org/officeDocument/2006/relationships/image" Target="../media/image56.JPG"/><Relationship Id="rId3" Type="http://schemas.openxmlformats.org/officeDocument/2006/relationships/image" Target="../media/image32.JPG"/><Relationship Id="rId12" Type="http://schemas.openxmlformats.org/officeDocument/2006/relationships/slide" Target="slide9.xml"/><Relationship Id="rId17" Type="http://schemas.openxmlformats.org/officeDocument/2006/relationships/image" Target="../media/image39.JPG"/><Relationship Id="rId25" Type="http://schemas.openxmlformats.org/officeDocument/2006/relationships/image" Target="../media/image43.JPG"/><Relationship Id="rId33" Type="http://schemas.openxmlformats.org/officeDocument/2006/relationships/image" Target="../media/image47.JPG"/><Relationship Id="rId38" Type="http://schemas.openxmlformats.org/officeDocument/2006/relationships/slide" Target="slide24.xml"/><Relationship Id="rId46" Type="http://schemas.openxmlformats.org/officeDocument/2006/relationships/slide" Target="slide32.xml"/><Relationship Id="rId20" Type="http://schemas.openxmlformats.org/officeDocument/2006/relationships/slide" Target="slide14.xml"/><Relationship Id="rId41" Type="http://schemas.openxmlformats.org/officeDocument/2006/relationships/image" Target="../media/image51.JPG"/><Relationship Id="rId54" Type="http://schemas.openxmlformats.org/officeDocument/2006/relationships/slide" Target="slide28.xml"/><Relationship Id="rId1" Type="http://schemas.openxmlformats.org/officeDocument/2006/relationships/slideLayout" Target="../slideLayouts/slideLayout7.xml"/><Relationship Id="rId6" Type="http://schemas.openxmlformats.org/officeDocument/2006/relationships/slide" Target="slide5.xml"/><Relationship Id="rId15" Type="http://schemas.openxmlformats.org/officeDocument/2006/relationships/image" Target="../media/image38.JPG"/><Relationship Id="rId23" Type="http://schemas.openxmlformats.org/officeDocument/2006/relationships/image" Target="../media/image42.JPG"/><Relationship Id="rId28" Type="http://schemas.openxmlformats.org/officeDocument/2006/relationships/slide" Target="slide18.xml"/><Relationship Id="rId36" Type="http://schemas.openxmlformats.org/officeDocument/2006/relationships/slide" Target="slide22.xml"/><Relationship Id="rId49" Type="http://schemas.openxmlformats.org/officeDocument/2006/relationships/image" Target="../media/image55.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latin typeface="Roboto" pitchFamily="2" charset="0"/>
                <a:ea typeface="Roboto" pitchFamily="2" charset="0"/>
              </a:rPr>
              <a:t>MP RAIR</a:t>
            </a:r>
            <a:endParaRPr lang="en-US" dirty="0">
              <a:solidFill>
                <a:schemeClr val="accent2"/>
              </a:solidFill>
              <a:latin typeface="Roboto" pitchFamily="2" charset="0"/>
              <a:ea typeface="Roboto" pitchFamily="2" charset="0"/>
            </a:endParaRPr>
          </a:p>
        </p:txBody>
      </p:sp>
      <p:sp>
        <p:nvSpPr>
          <p:cNvPr id="3" name="Subtitle 2"/>
          <p:cNvSpPr>
            <a:spLocks noGrp="1"/>
          </p:cNvSpPr>
          <p:nvPr>
            <p:ph type="subTitle" idx="1"/>
          </p:nvPr>
        </p:nvSpPr>
        <p:spPr>
          <a:xfrm>
            <a:off x="667512" y="3837241"/>
            <a:ext cx="9228201"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pitchFamily="2" charset="0"/>
                <a:ea typeface="Roboto" pitchFamily="2" charset="0"/>
              </a:rPr>
              <a:t>İHSAN IŞIK</a:t>
            </a:r>
          </a:p>
          <a:p>
            <a:r>
              <a:rPr lang="tr-TR" dirty="0" smtClean="0">
                <a:solidFill>
                  <a:schemeClr val="accent2"/>
                </a:solidFill>
                <a:latin typeface="Roboto" pitchFamily="2" charset="0"/>
                <a:ea typeface="Roboto"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spTree>
    <p:extLst>
      <p:ext uri="{BB962C8B-B14F-4D97-AF65-F5344CB8AC3E}">
        <p14:creationId xmlns:p14="http://schemas.microsoft.com/office/powerpoint/2010/main" val="10250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2" t="31" r="-82" b="48643"/>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Metal Detector for detecting metal in mines. </a:t>
            </a:r>
            <a:endParaRPr lang="en-US" dirty="0">
              <a:solidFill>
                <a:schemeClr val="bg1"/>
              </a:solidFill>
              <a:latin typeface="Roboto Th" pitchFamily="2" charset="0"/>
              <a:ea typeface="Roboto Th" pitchFamily="2" charset="0"/>
            </a:endParaRPr>
          </a:p>
        </p:txBody>
      </p:sp>
      <p:grpSp>
        <p:nvGrpSpPr>
          <p:cNvPr id="8" name="Group 7"/>
          <p:cNvGrpSpPr/>
          <p:nvPr/>
        </p:nvGrpSpPr>
        <p:grpSpPr>
          <a:xfrm>
            <a:off x="7802217" y="5486400"/>
            <a:ext cx="4234070" cy="1200329"/>
            <a:chOff x="7802217" y="5486400"/>
            <a:chExt cx="4234070" cy="1200329"/>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[Name/Brand of Detector], [Model]</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9V (Battery)</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294673774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50" t="59399" r="38156" b="6314"/>
          <a:stretch/>
        </p:blipFill>
        <p:spPr/>
      </p:pic>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XX” 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56300225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SOME WHEELS FAIL TO GET IN CONTACT WITH THE SURFACE.</a:t>
            </a:r>
            <a:endParaRPr lang="en-US" dirty="0">
              <a:solidFill>
                <a:schemeClr val="accent2"/>
              </a:solidFill>
              <a:latin typeface="Roboto Th" pitchFamily="2" charset="0"/>
              <a:ea typeface="Roboto Th" pitchFamily="2" charset="0"/>
            </a:endParaRPr>
          </a:p>
        </p:txBody>
      </p:sp>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latin typeface="Roboto Th" pitchFamily="2" charset="0"/>
                <a:ea typeface="Roboto Th" pitchFamily="2" charset="0"/>
              </a:rPr>
              <a:t>ALL WHEELS ARE IN CONTACT WITH THE SURFACE. THUS, INCREASING TRACTION. </a:t>
            </a:r>
          </a:p>
          <a:p>
            <a:endParaRPr lang="en-US" dirty="0">
              <a:latin typeface="Roboto Th" pitchFamily="2" charset="0"/>
              <a:ea typeface="Roboto Th" pitchFamily="2" charset="0"/>
            </a:endParaRPr>
          </a:p>
          <a:p>
            <a:r>
              <a:rPr lang="en-US" dirty="0" smtClean="0">
                <a:latin typeface="Roboto Th" pitchFamily="2" charset="0"/>
                <a:ea typeface="Roboto Th" pitchFamily="2" charset="0"/>
              </a:rPr>
              <a:t>THIS MAKES IT EASIER FOR THE VEHICLE TO GO OVER ROCKS AND BUMPS ON THE SURFACE.</a:t>
            </a:r>
            <a:endParaRPr lang="en-US" dirty="0">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6450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CAMERA</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125" b="23125"/>
          <a:stretch>
            <a:fillRect/>
          </a:stretch>
        </p:blipFill>
        <p:spPr/>
      </p:pic>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Th" pitchFamily="2" charset="0"/>
                <a:ea typeface="Roboto Th" pitchFamily="2" charset="0"/>
              </a:rPr>
              <a:t>A wireless camera attached to the front of the vehicle serves as a vision provider for the remote operator and is capable of capturing frames of the environment.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[Name/Brand], [Model]</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Receiver: USB (5V), Camera: 5V</a:t>
              </a:r>
            </a:p>
            <a:p>
              <a:r>
                <a:rPr lang="en-US" dirty="0" smtClean="0">
                  <a:solidFill>
                    <a:schemeClr val="accent2"/>
                  </a:solidFill>
                  <a:latin typeface="Roboto Th" pitchFamily="2" charset="0"/>
                  <a:ea typeface="Roboto Th" pitchFamily="2" charset="0"/>
                </a:rPr>
                <a:t>Operates Under:</a:t>
              </a:r>
              <a:r>
                <a:rPr lang="en-US" dirty="0" smtClean="0">
                  <a:solidFill>
                    <a:schemeClr val="bg1"/>
                  </a:solidFill>
                  <a:latin typeface="Roboto Th" pitchFamily="2" charset="0"/>
                  <a:ea typeface="Roboto Th" pitchFamily="2" charset="0"/>
                </a:rPr>
                <a:t> Controlling Device</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2995768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4393" b="24393"/>
          <a:stretch>
            <a:fillRect/>
          </a:stretch>
        </p:blipFill>
        <p:spPr/>
      </p:pic>
      <p:sp>
        <p:nvSpPr>
          <p:cNvPr id="4" name="Text Placeholder 3"/>
          <p:cNvSpPr>
            <a:spLocks noGrp="1"/>
          </p:cNvSpPr>
          <p:nvPr>
            <p:ph type="body" sz="half" idx="2"/>
          </p:nvPr>
        </p:nvSpPr>
        <p:spPr>
          <a:xfrm>
            <a:off x="633182" y="6148863"/>
            <a:ext cx="7079583" cy="533400"/>
          </a:xfrm>
        </p:spPr>
        <p:txBody>
          <a:bodyPr/>
          <a:lstStyle/>
          <a:p>
            <a:r>
              <a:rPr lang="en-US" dirty="0" smtClean="0">
                <a:solidFill>
                  <a:schemeClr val="bg1"/>
                </a:solidFill>
                <a:latin typeface="Roboto Th" pitchFamily="2" charset="0"/>
                <a:ea typeface="Roboto Th" pitchFamily="2" charset="0"/>
              </a:rPr>
              <a:t>MP RAIR uses Modified Servo Motors rather than DC Motors for more torque at the cost of speed.</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Futaba, s3003 – Modified Mini Servo</a:t>
              </a:r>
            </a:p>
            <a:p>
              <a:r>
                <a:rPr lang="en-US" dirty="0" smtClean="0">
                  <a:solidFill>
                    <a:schemeClr val="accent2"/>
                  </a:solidFill>
                  <a:latin typeface="Roboto Th" pitchFamily="2" charset="0"/>
                  <a:ea typeface="Roboto Th" pitchFamily="2" charset="0"/>
                </a:rPr>
                <a:t>Operating Voltage:</a:t>
              </a:r>
              <a:r>
                <a:rPr lang="en-US" dirty="0" smtClean="0">
                  <a:solidFill>
                    <a:schemeClr val="bg1"/>
                  </a:solidFill>
                  <a:latin typeface="Roboto Th" pitchFamily="2" charset="0"/>
                  <a:ea typeface="Roboto Th" pitchFamily="2" charset="0"/>
                </a:rPr>
                <a:t> 9V</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Commands</a:t>
              </a:r>
              <a:endParaRPr lang="en-US" dirty="0">
                <a:solidFill>
                  <a:schemeClr val="bg1"/>
                </a:solidFill>
                <a:latin typeface="Roboto Th" pitchFamily="2" charset="0"/>
                <a:ea typeface="Roboto Th" pitchFamily="2" charset="0"/>
              </a:endParaRPr>
            </a:p>
          </p:txBody>
        </p:sp>
      </p:grpSp>
      <p:pic>
        <p:nvPicPr>
          <p:cNvPr id="3" name="Picture 2"/>
          <p:cNvPicPr>
            <a:picLocks noChangeAspect="1"/>
          </p:cNvPicPr>
          <p:nvPr/>
        </p:nvPicPr>
        <p:blipFill>
          <a:blip r:embed="rId3"/>
          <a:stretch>
            <a:fillRect/>
          </a:stretch>
        </p:blipFill>
        <p:spPr>
          <a:xfrm>
            <a:off x="6702803" y="641247"/>
            <a:ext cx="5086525" cy="4048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16069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1107" b="11107"/>
          <a:stretch>
            <a:fillRect/>
          </a:stretch>
        </p:blipFill>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GPS Module is used for location and speed information.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[Name/Brand], [Model]</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77095665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4" b="17084"/>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Th" pitchFamily="2" charset="0"/>
                <a:ea typeface="Roboto Th" pitchFamily="2" charset="0"/>
              </a:rPr>
              <a:t>Wireless Communication is handled by 2 nRF24L01modules connected to 2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Boards.</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[Name/Brand], nRF24L01</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3.3V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68333936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11697350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WIRES HANG AROUND AND THERE’RE A LOT OF MISCONNECTIONS ON SOLDER POINTS.</a:t>
            </a:r>
            <a:endParaRPr lang="en-US" dirty="0">
              <a:solidFill>
                <a:schemeClr val="accent2"/>
              </a:solidFill>
              <a:latin typeface="Roboto Th" pitchFamily="2" charset="0"/>
              <a:ea typeface="Roboto Th" pitchFamily="2" charset="0"/>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latin typeface="Roboto Th" pitchFamily="2" charset="0"/>
                <a:ea typeface="Roboto Th" pitchFamily="2" charset="0"/>
              </a:rPr>
              <a:t>WIRES RUN THROUGH THE BOARD. THUS, AVOIDING UNORGANIZED WIRES HANGING AROUND. AND SINCE IN IS FACROTY PRODUCTION THE SOLDER POINTS ARE PERFECT.</a:t>
            </a:r>
            <a:endParaRPr lang="en-US" dirty="0">
              <a:latin typeface="Roboto Th" pitchFamily="2" charset="0"/>
              <a:ea typeface="Roboto Th"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0851" b="20851"/>
          <a:stretch>
            <a:fillRect/>
          </a:stretch>
        </p:blipFill>
        <p:spPr/>
      </p:pic>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is so called “the brain” of MP RAIR. It gets components work in harmony. It’s the thing that does the calculations and acts accordingly when necessary.</a:t>
            </a:r>
            <a:endParaRPr lang="en-US" dirty="0">
              <a:solidFill>
                <a:schemeClr val="bg1"/>
              </a:solidFill>
              <a:latin typeface="Roboto" pitchFamily="2" charset="0"/>
              <a:ea typeface="Roboto"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rPr>
                <a:t>Product:</a:t>
              </a:r>
              <a:r>
                <a:rPr lang="en-US" dirty="0" smtClean="0">
                  <a:solidFill>
                    <a:schemeClr val="bg1"/>
                  </a:solidFill>
                </a:rPr>
                <a:t> </a:t>
              </a:r>
              <a:r>
                <a:rPr lang="en-US" dirty="0" err="1" smtClean="0">
                  <a:solidFill>
                    <a:schemeClr val="bg1"/>
                  </a:solidFill>
                </a:rPr>
                <a:t>Arduino</a:t>
              </a:r>
              <a:r>
                <a:rPr lang="en-US" dirty="0" smtClean="0">
                  <a:solidFill>
                    <a:schemeClr val="bg1"/>
                  </a:solidFill>
                </a:rPr>
                <a:t>, Mega</a:t>
              </a:r>
            </a:p>
            <a:p>
              <a:r>
                <a:rPr lang="en-US" dirty="0" smtClean="0">
                  <a:solidFill>
                    <a:schemeClr val="accent2"/>
                  </a:solidFill>
                </a:rPr>
                <a:t>Microcontroller Chip:</a:t>
              </a:r>
              <a:r>
                <a:rPr lang="en-US" dirty="0" smtClean="0">
                  <a:solidFill>
                    <a:schemeClr val="bg1"/>
                  </a:solidFill>
                </a:rPr>
                <a:t> </a:t>
              </a:r>
              <a:r>
                <a:rPr lang="en-US" dirty="0" err="1" smtClean="0">
                  <a:solidFill>
                    <a:schemeClr val="bg1"/>
                  </a:solidFill>
                </a:rPr>
                <a:t>ATmega</a:t>
              </a:r>
              <a:r>
                <a:rPr lang="en-US" dirty="0" smtClean="0">
                  <a:solidFill>
                    <a:schemeClr val="bg1"/>
                  </a:solidFill>
                </a:rPr>
                <a:t> 2560</a:t>
              </a:r>
            </a:p>
            <a:p>
              <a:r>
                <a:rPr lang="en-US" dirty="0" smtClean="0">
                  <a:solidFill>
                    <a:schemeClr val="accent2"/>
                  </a:solidFill>
                </a:rPr>
                <a:t>Language: </a:t>
              </a:r>
              <a:r>
                <a:rPr lang="en-US" dirty="0" smtClean="0">
                  <a:solidFill>
                    <a:schemeClr val="bg1"/>
                  </a:solidFill>
                </a:rPr>
                <a:t>C</a:t>
              </a:r>
            </a:p>
            <a:p>
              <a:r>
                <a:rPr lang="en-US" dirty="0" smtClean="0">
                  <a:solidFill>
                    <a:schemeClr val="accent2"/>
                  </a:solidFill>
                </a:rPr>
                <a:t>Operating Voltage: </a:t>
              </a:r>
              <a:r>
                <a:rPr lang="en-US" dirty="0" smtClean="0">
                  <a:solidFill>
                    <a:schemeClr val="bg1"/>
                  </a:solidFill>
                </a:rPr>
                <a:t>5V</a:t>
              </a:r>
              <a:endParaRPr lang="en-US" dirty="0">
                <a:solidFill>
                  <a:schemeClr val="bg1"/>
                </a:solidFill>
              </a:endParaRPr>
            </a:p>
          </p:txBody>
        </p:sp>
      </p:grpSp>
    </p:spTree>
    <p:extLst>
      <p:ext uri="{BB962C8B-B14F-4D97-AF65-F5344CB8AC3E}">
        <p14:creationId xmlns:p14="http://schemas.microsoft.com/office/powerpoint/2010/main" val="427450139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622" y="5998128"/>
            <a:ext cx="10780776" cy="901818"/>
          </a:xfrm>
        </p:spPr>
        <p:txBody>
          <a:bodyPr anchor="ctr"/>
          <a:lstStyle/>
          <a:p>
            <a:r>
              <a:rPr lang="en-US" dirty="0" smtClean="0">
                <a:solidFill>
                  <a:schemeClr val="accent2"/>
                </a:solidFill>
                <a:latin typeface="Roboto Thin" pitchFamily="2" charset="0"/>
                <a:ea typeface="Roboto Thin" pitchFamily="2" charset="0"/>
              </a:rPr>
              <a:t>SCHEMATICS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7" t="5206" r="207" b="10770"/>
          <a:stretch/>
        </p:blipFill>
        <p:spPr>
          <a:xfrm>
            <a:off x="-16778" y="-1"/>
            <a:ext cx="12189203" cy="5956183"/>
          </a:xfrm>
        </p:spPr>
      </p:pic>
    </p:spTree>
    <p:extLst>
      <p:ext uri="{BB962C8B-B14F-4D97-AF65-F5344CB8AC3E}">
        <p14:creationId xmlns:p14="http://schemas.microsoft.com/office/powerpoint/2010/main" val="3602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04" y="203615"/>
            <a:ext cx="10780776" cy="901818"/>
          </a:xfrm>
        </p:spPr>
        <p:txBody>
          <a:bodyPr anchor="ctr"/>
          <a:lstStyle/>
          <a:p>
            <a:r>
              <a:rPr lang="en-US" dirty="0" smtClean="0">
                <a:solidFill>
                  <a:schemeClr val="accent2"/>
                </a:solidFill>
                <a:latin typeface="Roboto Thin" pitchFamily="2" charset="0"/>
                <a:ea typeface="Roboto Thin" pitchFamily="2" charset="0"/>
              </a:rPr>
              <a:t>PROGRAMMING </a:t>
            </a:r>
            <a:r>
              <a:rPr lang="en-US" dirty="0" smtClean="0">
                <a:solidFill>
                  <a:schemeClr val="accent2"/>
                </a:solidFill>
                <a:latin typeface="Roboto Thin" pitchFamily="2" charset="0"/>
                <a:ea typeface="Roboto Thin" pitchFamily="2" charset="0"/>
              </a:rPr>
              <a:t>LANGUAGES</a:t>
            </a:r>
            <a:endParaRPr lang="en-US" dirty="0">
              <a:solidFill>
                <a:schemeClr val="accent2"/>
              </a:solidFill>
              <a:latin typeface="Roboto Thin" pitchFamily="2" charset="0"/>
              <a:ea typeface="Roboto Thin"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71" y="1262270"/>
            <a:ext cx="6302594" cy="40056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a:stretch/>
        </p:blipFill>
        <p:spPr>
          <a:xfrm>
            <a:off x="7871791" y="1262270"/>
            <a:ext cx="3308394" cy="4005676"/>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893971" y="5394966"/>
            <a:ext cx="6302594"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VISUAL STUDIO 12 - C# </a:t>
            </a:r>
            <a:endParaRPr lang="en-US" sz="2800" dirty="0">
              <a:solidFill>
                <a:schemeClr val="accent2"/>
              </a:solidFill>
              <a:latin typeface="Roboto Thin" pitchFamily="2" charset="0"/>
              <a:ea typeface="Roboto Thin" pitchFamily="2" charset="0"/>
            </a:endParaRPr>
          </a:p>
        </p:txBody>
      </p:sp>
      <p:sp>
        <p:nvSpPr>
          <p:cNvPr id="8" name="Title 1"/>
          <p:cNvSpPr txBox="1">
            <a:spLocks/>
          </p:cNvSpPr>
          <p:nvPr/>
        </p:nvSpPr>
        <p:spPr>
          <a:xfrm>
            <a:off x="7839903" y="5394966"/>
            <a:ext cx="3340281"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ARDUINO IDE - C</a:t>
            </a:r>
            <a:endParaRPr lang="en-US" sz="2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7013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9197"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466586" y="1848118"/>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9197" y="18481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Wireless</a:t>
            </a:r>
            <a:endParaRPr lang="en-US" dirty="0">
              <a:solidFill>
                <a:schemeClr val="tx1"/>
              </a:solidFill>
              <a:latin typeface="Roboto" pitchFamily="2" charset="0"/>
              <a:ea typeface="Roboto" pitchFamily="2" charset="0"/>
            </a:endParaRPr>
          </a:p>
        </p:txBody>
      </p:sp>
      <p:sp>
        <p:nvSpPr>
          <p:cNvPr id="8" name="Rectangle 7"/>
          <p:cNvSpPr/>
          <p:nvPr/>
        </p:nvSpPr>
        <p:spPr>
          <a:xfrm>
            <a:off x="9059624"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9196" y="5499092"/>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1298160" y="2406365"/>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06549" y="3907174"/>
            <a:ext cx="390839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04387" y="2416304"/>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04387" y="4225226"/>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75719" y="3907174"/>
            <a:ext cx="1997766"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844815" y="2081687"/>
            <a:ext cx="0" cy="1497496"/>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975719" y="2081687"/>
            <a:ext cx="2879035"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02799" y="824386"/>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61319" y="1382635"/>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80589" y="1392574"/>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089978" y="1808362"/>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64029" y="786225"/>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3624044" y="1791584"/>
            <a:ext cx="1720319" cy="577081"/>
          </a:xfrm>
          <a:prstGeom prst="rect">
            <a:avLst/>
          </a:prstGeom>
          <a:noFill/>
        </p:spPr>
        <p:txBody>
          <a:bodyPr wrap="square" rtlCol="0">
            <a:spAutoFit/>
          </a:bodyPr>
          <a:lstStyle/>
          <a:p>
            <a:pPr algn="r"/>
            <a:r>
              <a:rPr lang="en-US" sz="1050" dirty="0" smtClean="0">
                <a:solidFill>
                  <a:schemeClr val="bg1"/>
                </a:solidFill>
                <a:latin typeface="Roboto" pitchFamily="2" charset="0"/>
                <a:ea typeface="Roboto" pitchFamily="2" charset="0"/>
              </a:rPr>
              <a:t>Provides communication between master and robot.</a:t>
            </a:r>
            <a:endParaRPr lang="en-US" sz="1050" dirty="0">
              <a:solidFill>
                <a:schemeClr val="bg1"/>
              </a:solidFill>
              <a:latin typeface="Roboto" pitchFamily="2" charset="0"/>
              <a:ea typeface="Roboto" pitchFamily="2" charset="0"/>
            </a:endParaRPr>
          </a:p>
        </p:txBody>
      </p:sp>
      <p:sp>
        <p:nvSpPr>
          <p:cNvPr id="49" name="TextBox 48"/>
          <p:cNvSpPr txBox="1"/>
          <p:nvPr/>
        </p:nvSpPr>
        <p:spPr>
          <a:xfrm>
            <a:off x="10588062" y="3638564"/>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56023" y="5449167"/>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Provides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401817" y="508559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466586" y="547170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3428" y="549687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Wireless module by issuing commands to the motors or first obtaining GPS data and then sending those data to the master (Controlling Device) over Wireless.</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613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328468239"/>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0" y="0"/>
            <a:ext cx="12192000" cy="6858000"/>
          </a:xfrm>
        </p:spPr>
        <p:txBody>
          <a:bodyPr anchor="ctr">
            <a:noAutofit/>
          </a:bodyPr>
          <a:lstStyle/>
          <a:p>
            <a:pPr algn="ctr"/>
            <a:r>
              <a:rPr lang="en-US" sz="4000" dirty="0" smtClean="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2634707095"/>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200" dirty="0">
                <a:solidFill>
                  <a:schemeClr val="tx1">
                    <a:lumMod val="75000"/>
                    <a:lumOff val="25000"/>
                  </a:schemeClr>
                </a:solidFill>
                <a:latin typeface="Roboto Th" pitchFamily="2" charset="0"/>
                <a:ea typeface="Roboto Th" pitchFamily="2" charset="0"/>
              </a:rPr>
              <a:t>?</a:t>
            </a:r>
          </a:p>
        </p:txBody>
      </p:sp>
    </p:spTree>
    <p:extLst>
      <p:ext uri="{BB962C8B-B14F-4D97-AF65-F5344CB8AC3E}">
        <p14:creationId xmlns:p14="http://schemas.microsoft.com/office/powerpoint/2010/main" val="6181277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596589"/>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X Kilograms </a:t>
            </a:r>
            <a:r>
              <a:rPr lang="en-US" dirty="0" smtClean="0">
                <a:solidFill>
                  <a:schemeClr val="bg1"/>
                </a:solidFill>
                <a:latin typeface="Roboto Thin" pitchFamily="2" charset="0"/>
                <a:ea typeface="Roboto Thin" pitchFamily="2" charset="0"/>
              </a:rPr>
              <a:t>is very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501299"/>
            <a:ext cx="6083167" cy="2646878"/>
          </a:xfrm>
          <a:prstGeom prst="rect">
            <a:avLst/>
          </a:prstGeom>
          <a:noFill/>
        </p:spPr>
        <p:txBody>
          <a:bodyPr wrap="square" rtlCol="0">
            <a:spAutoFit/>
          </a:bodyPr>
          <a:lstStyle/>
          <a:p>
            <a:r>
              <a:rPr lang="en-US" sz="16600" dirty="0" smtClean="0">
                <a:solidFill>
                  <a:schemeClr val="accent2"/>
                </a:solidFill>
                <a:latin typeface="Roboto" pitchFamily="2" charset="0"/>
                <a:ea typeface="Roboto" pitchFamily="2" charset="0"/>
              </a:rPr>
              <a:t>X &lt; 5</a:t>
            </a:r>
            <a:endParaRPr lang="en-US" sz="16600" dirty="0">
              <a:solidFill>
                <a:schemeClr val="accent2"/>
              </a:solidFill>
              <a:latin typeface="Roboto" pitchFamily="2" charset="0"/>
              <a:ea typeface="Roboto" pitchFamily="2" charset="0"/>
            </a:endParaRPr>
          </a:p>
        </p:txBody>
      </p:sp>
      <p:sp>
        <p:nvSpPr>
          <p:cNvPr id="4" name="Subtitle 2"/>
          <p:cNvSpPr>
            <a:spLocks noGrp="1"/>
          </p:cNvSpPr>
          <p:nvPr>
            <p:ph type="subTitle" idx="1"/>
          </p:nvPr>
        </p:nvSpPr>
        <p:spPr>
          <a:xfrm>
            <a:off x="281013" y="332459"/>
            <a:ext cx="11096048" cy="1092080"/>
          </a:xfrm>
        </p:spPr>
        <p:txBody>
          <a:bodyPr>
            <a:noAutofit/>
          </a:bodyPr>
          <a:lstStyle/>
          <a:p>
            <a:r>
              <a:rPr lang="en-US" sz="4000" dirty="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11368175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5346478"/>
            <a:ext cx="10780776"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7089" b="17089"/>
          <a:stretch>
            <a:fillRect/>
          </a:stretch>
        </p:blipFill>
        <p:spPr/>
      </p:pic>
      <p:sp>
        <p:nvSpPr>
          <p:cNvPr id="4" name="Text Placeholder 3"/>
          <p:cNvSpPr>
            <a:spLocks noGrp="1"/>
          </p:cNvSpPr>
          <p:nvPr>
            <p:ph type="body" sz="half" idx="2"/>
          </p:nvPr>
        </p:nvSpPr>
        <p:spPr>
          <a:xfrm>
            <a:off x="676656" y="5861608"/>
            <a:ext cx="9229344" cy="948265"/>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MADE OF METAL. </a:t>
            </a:r>
          </a:p>
          <a:p>
            <a:r>
              <a:rPr lang="en-US" sz="4000" dirty="0" smtClean="0">
                <a:solidFill>
                  <a:schemeClr val="accent2"/>
                </a:solidFill>
                <a:latin typeface="Roboto Thin" pitchFamily="2" charset="0"/>
                <a:ea typeface="Roboto Thin" pitchFamily="2" charset="0"/>
              </a:rPr>
              <a:t>AND YOU’RE USING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Yes, at some point this is correct. However, according to Wikipedia; “</a:t>
            </a:r>
            <a:r>
              <a:rPr lang="en-US" i="1" dirty="0">
                <a:solidFill>
                  <a:schemeClr val="accent2">
                    <a:lumMod val="60000"/>
                    <a:lumOff val="40000"/>
                  </a:schemeClr>
                </a:solidFill>
                <a:latin typeface="Roboto Th" pitchFamily="2" charset="0"/>
                <a:ea typeface="Roboto Th" pitchFamily="2" charset="0"/>
              </a:rPr>
              <a:t>Mines manufactured after the 1950s </a:t>
            </a:r>
            <a:r>
              <a:rPr lang="en-US" i="1" dirty="0" smtClean="0">
                <a:solidFill>
                  <a:schemeClr val="accent2">
                    <a:lumMod val="60000"/>
                    <a:lumOff val="40000"/>
                  </a:schemeClr>
                </a:solidFill>
                <a:latin typeface="Roboto Th" pitchFamily="2" charset="0"/>
                <a:ea typeface="Roboto Th" pitchFamily="2" charset="0"/>
              </a:rPr>
              <a:t>generally </a:t>
            </a:r>
            <a:r>
              <a:rPr lang="en-US" i="1" dirty="0">
                <a:solidFill>
                  <a:schemeClr val="accent2">
                    <a:lumMod val="60000"/>
                    <a:lumOff val="40000"/>
                  </a:schemeClr>
                </a:solidFill>
                <a:latin typeface="Roboto Th" pitchFamily="2" charset="0"/>
                <a:ea typeface="Roboto Th" pitchFamily="2" charset="0"/>
              </a:rPr>
              <a:t>use plastic casings to hinder detection by electronic mine detectors. Some, referred to as Minimum metal mines, are constructed with as little metal </a:t>
            </a:r>
            <a:r>
              <a:rPr lang="en-US" i="1" dirty="0" smtClean="0">
                <a:solidFill>
                  <a:schemeClr val="accent2">
                    <a:lumMod val="60000"/>
                    <a:lumOff val="40000"/>
                  </a:schemeClr>
                </a:solidFill>
                <a:latin typeface="Roboto Th" pitchFamily="2" charset="0"/>
                <a:ea typeface="Roboto Th" pitchFamily="2" charset="0"/>
              </a:rPr>
              <a:t>as possible. </a:t>
            </a:r>
            <a:r>
              <a:rPr lang="en-US" i="1" dirty="0">
                <a:solidFill>
                  <a:schemeClr val="accent2">
                    <a:lumMod val="60000"/>
                    <a:lumOff val="40000"/>
                  </a:schemeClr>
                </a:solidFill>
                <a:latin typeface="Roboto Th" pitchFamily="2" charset="0"/>
                <a:ea typeface="Roboto Th" pitchFamily="2" charset="0"/>
              </a:rPr>
              <a:t>Mines containing absolutely no metal have been produced, but are uncommon</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94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 EARLIER.</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AREN’T THOSE BETTER THAN YOUR ROBOT?</a:t>
            </a:r>
          </a:p>
        </p:txBody>
      </p:sp>
    </p:spTree>
    <p:extLst>
      <p:ext uri="{BB962C8B-B14F-4D97-AF65-F5344CB8AC3E}">
        <p14:creationId xmlns:p14="http://schemas.microsoft.com/office/powerpoint/2010/main" val="1722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3"/>
            <a:ext cx="5048283" cy="2558952"/>
          </a:xfrm>
        </p:spPr>
        <p:txBody>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(&lt;$2000) </a:t>
            </a:r>
            <a:r>
              <a:rPr lang="en-US" dirty="0" smtClean="0">
                <a:solidFill>
                  <a:schemeClr val="accent2"/>
                </a:solidFill>
              </a:rPr>
              <a:t>▲</a:t>
            </a:r>
            <a:endParaRPr lang="en-US" dirty="0" smtClean="0">
              <a:solidFill>
                <a:schemeClr val="accent2"/>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size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Unable to detonate mines </a:t>
            </a:r>
            <a:r>
              <a:rPr lang="en-US" dirty="0">
                <a:solidFill>
                  <a:srgbClr val="C00000"/>
                </a:solidFill>
              </a:rPr>
              <a:t>▼</a:t>
            </a:r>
            <a:endParaRPr lang="en-US" dirty="0" smtClean="0">
              <a:solidFill>
                <a:srgbClr val="C00000"/>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get (Assemble/Make) </a:t>
            </a:r>
            <a:r>
              <a:rPr lang="en-US" dirty="0">
                <a:solidFill>
                  <a:schemeClr val="accent2"/>
                </a:solidFill>
              </a:rPr>
              <a:t>▲</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3"/>
            <a:ext cx="5048283" cy="2558952"/>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(&gt;$20000)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Huge size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Capable of detonating mines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Hard to get (Impossible for non-military personnel) </a:t>
            </a:r>
            <a:r>
              <a:rPr lang="en-US" dirty="0">
                <a:solidFill>
                  <a:srgbClr val="C00000"/>
                </a:solidFill>
              </a:rPr>
              <a:t>▼</a:t>
            </a:r>
            <a:endParaRPr lang="en-US" dirty="0">
              <a:solidFill>
                <a:schemeClr val="bg1"/>
              </a:solidFill>
              <a:latin typeface="Roboto Th" pitchFamily="2" charset="0"/>
              <a:ea typeface="Roboto Th" pitchFamily="2" charset="0"/>
            </a:endParaRPr>
          </a:p>
        </p:txBody>
      </p:sp>
      <p:sp>
        <p:nvSpPr>
          <p:cNvPr id="7" name="TextBox 6"/>
          <p:cNvSpPr txBox="1"/>
          <p:nvPr/>
        </p:nvSpPr>
        <p:spPr>
          <a:xfrm>
            <a:off x="676656" y="5914239"/>
            <a:ext cx="11118265" cy="646331"/>
          </a:xfrm>
          <a:prstGeom prst="rect">
            <a:avLst/>
          </a:prstGeom>
          <a:noFill/>
        </p:spPr>
        <p:txBody>
          <a:bodyPr wrap="square" rtlCol="0">
            <a:spAutoFit/>
          </a:bodyPr>
          <a:lstStyle/>
          <a:p>
            <a:r>
              <a:rPr lang="en-US" dirty="0">
                <a:solidFill>
                  <a:schemeClr val="accent2"/>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 UPSIDE</a:t>
            </a:r>
          </a:p>
          <a:p>
            <a:r>
              <a:rPr lang="en-US" dirty="0">
                <a:solidFill>
                  <a:srgbClr val="C00000"/>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a:t>
            </a:r>
            <a:r>
              <a:rPr lang="en-US" dirty="0" smtClean="0">
                <a:solidFill>
                  <a:srgbClr val="C00000"/>
                </a:solidFill>
                <a:latin typeface="Roboto" pitchFamily="2" charset="0"/>
                <a:ea typeface="Roboto" pitchFamily="2" charset="0"/>
              </a:rPr>
              <a:t>- DOWNSIDE</a:t>
            </a:r>
            <a:endParaRPr lang="en-US" dirty="0">
              <a:solidFill>
                <a:srgbClr val="C00000"/>
              </a:solidFill>
              <a:latin typeface="Roboto" pitchFamily="2" charset="0"/>
              <a:ea typeface="Roboto" pitchFamily="2" charset="0"/>
            </a:endParaRPr>
          </a:p>
        </p:txBody>
      </p:sp>
    </p:spTree>
    <p:extLst>
      <p:ext uri="{BB962C8B-B14F-4D97-AF65-F5344CB8AC3E}">
        <p14:creationId xmlns:p14="http://schemas.microsoft.com/office/powerpoint/2010/main" val="24793576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16065"/>
            <a:ext cx="3597965" cy="3479232"/>
          </a:xfrm>
          <a:prstGeom prst="rect">
            <a:avLst/>
          </a:prstGeom>
          <a:noFill/>
        </p:spPr>
      </p:pic>
      <p:sp>
        <p:nvSpPr>
          <p:cNvPr id="2" name="TextBox 1"/>
          <p:cNvSpPr txBox="1"/>
          <p:nvPr/>
        </p:nvSpPr>
        <p:spPr>
          <a:xfrm>
            <a:off x="457200" y="417443"/>
            <a:ext cx="10962861" cy="984885"/>
          </a:xfrm>
          <a:prstGeom prst="rect">
            <a:avLst/>
          </a:prstGeom>
          <a:noFill/>
        </p:spPr>
        <p:txBody>
          <a:bodyPr wrap="square" rtlCol="0">
            <a:spAutoFit/>
          </a:bodyPr>
          <a:lstStyle/>
          <a:p>
            <a:r>
              <a:rPr lang="en-US" sz="4000" dirty="0" smtClean="0">
                <a:solidFill>
                  <a:schemeClr val="accent2"/>
                </a:solidFill>
                <a:latin typeface="Roboto Th" pitchFamily="2" charset="0"/>
                <a:ea typeface="Roboto Th" pitchFamily="2" charset="0"/>
              </a:rPr>
              <a:t>CONTACT</a:t>
            </a:r>
          </a:p>
          <a:p>
            <a:r>
              <a:rPr lang="en-US" dirty="0" smtClean="0">
                <a:solidFill>
                  <a:schemeClr val="bg1"/>
                </a:solidFill>
                <a:latin typeface="Roboto" pitchFamily="2" charset="0"/>
                <a:ea typeface="Roboto" pitchFamily="2" charset="0"/>
              </a:rPr>
              <a:t>E-Mail - </a:t>
            </a:r>
            <a:r>
              <a:rPr lang="en-US" dirty="0" smtClean="0">
                <a:latin typeface="Roboto" pitchFamily="2" charset="0"/>
                <a:ea typeface="Roboto" pitchFamily="2" charset="0"/>
                <a:hlinkClick r:id="rId3"/>
              </a:rPr>
              <a:t>mprair@schrc.net</a:t>
            </a:r>
            <a:endParaRPr lang="en-US" dirty="0">
              <a:latin typeface="Roboto" pitchFamily="2" charset="0"/>
              <a:ea typeface="Roboto" pitchFamily="2" charset="0"/>
            </a:endParaRPr>
          </a:p>
        </p:txBody>
      </p:sp>
      <p:pic>
        <p:nvPicPr>
          <p:cNvPr id="3" name="Picture 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04986" y="3660393"/>
            <a:ext cx="1097947" cy="1097947"/>
          </a:xfrm>
          <a:prstGeom prst="rect">
            <a:avLst/>
          </a:prstGeom>
        </p:spPr>
      </p:pic>
      <p:sp>
        <p:nvSpPr>
          <p:cNvPr id="6" name="Rectangle 5"/>
          <p:cNvSpPr/>
          <p:nvPr/>
        </p:nvSpPr>
        <p:spPr>
          <a:xfrm>
            <a:off x="4230755" y="3496456"/>
            <a:ext cx="7457661" cy="1261884"/>
          </a:xfrm>
          <a:prstGeom prst="rect">
            <a:avLst/>
          </a:prstGeom>
        </p:spPr>
        <p:txBody>
          <a:bodyPr wrap="square">
            <a:spAutoFit/>
          </a:bodyPr>
          <a:lstStyle/>
          <a:p>
            <a:r>
              <a:rPr lang="en-US" sz="4000" dirty="0">
                <a:solidFill>
                  <a:schemeClr val="accent2"/>
                </a:solidFill>
                <a:latin typeface="Roboto Th" pitchFamily="2" charset="0"/>
                <a:ea typeface="Roboto Th" pitchFamily="2" charset="0"/>
              </a:rPr>
              <a:t>OPEN SOURCE AND MORE INFO</a:t>
            </a:r>
          </a:p>
          <a:p>
            <a:r>
              <a:rPr lang="en-US" dirty="0" err="1">
                <a:solidFill>
                  <a:schemeClr val="bg1"/>
                </a:solidFill>
                <a:latin typeface="Roboto" pitchFamily="2" charset="0"/>
                <a:ea typeface="Roboto" pitchFamily="2" charset="0"/>
              </a:rPr>
              <a:t>Github</a:t>
            </a:r>
            <a:r>
              <a:rPr lang="en-US" dirty="0">
                <a:solidFill>
                  <a:schemeClr val="bg1"/>
                </a:solidFill>
                <a:latin typeface="Roboto" pitchFamily="2" charset="0"/>
                <a:ea typeface="Roboto" pitchFamily="2" charset="0"/>
              </a:rPr>
              <a:t> – </a:t>
            </a:r>
            <a:r>
              <a:rPr lang="en-US" dirty="0">
                <a:latin typeface="Roboto" pitchFamily="2" charset="0"/>
                <a:ea typeface="Roboto" pitchFamily="2" charset="0"/>
                <a:hlinkClick r:id="rId5"/>
              </a:rPr>
              <a:t>http://github.com/xiprox/sc_project_mp-rair</a:t>
            </a:r>
            <a:endParaRPr lang="en-US" dirty="0">
              <a:latin typeface="Roboto" pitchFamily="2" charset="0"/>
              <a:ea typeface="Roboto" pitchFamily="2" charset="0"/>
            </a:endParaRPr>
          </a:p>
          <a:p>
            <a:r>
              <a:rPr lang="en-US" dirty="0">
                <a:solidFill>
                  <a:schemeClr val="bg1"/>
                </a:solidFill>
                <a:latin typeface="Roboto" pitchFamily="2" charset="0"/>
                <a:ea typeface="Roboto" pitchFamily="2" charset="0"/>
              </a:rPr>
              <a:t>Webpage  - </a:t>
            </a:r>
            <a:r>
              <a:rPr lang="en-US" dirty="0">
                <a:latin typeface="Roboto" pitchFamily="2" charset="0"/>
                <a:ea typeface="Roboto" pitchFamily="2" charset="0"/>
                <a:hlinkClick r:id="rId6"/>
              </a:rPr>
              <a:t>http://schrc.net/mp_rair</a:t>
            </a:r>
            <a:endParaRPr lang="en-US" dirty="0">
              <a:latin typeface="Roboto" pitchFamily="2" charset="0"/>
              <a:ea typeface="Roboto" pitchFamily="2" charset="0"/>
            </a:endParaRPr>
          </a:p>
        </p:txBody>
      </p:sp>
    </p:spTree>
    <p:extLst>
      <p:ext uri="{BB962C8B-B14F-4D97-AF65-F5344CB8AC3E}">
        <p14:creationId xmlns:p14="http://schemas.microsoft.com/office/powerpoint/2010/main" val="14315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p>
        </p:txBody>
      </p:sp>
      <p:sp>
        <p:nvSpPr>
          <p:cNvPr id="3" name="Rectangle 2"/>
          <p:cNvSpPr/>
          <p:nvPr/>
        </p:nvSpPr>
        <p:spPr>
          <a:xfrm>
            <a:off x="576469" y="1033975"/>
            <a:ext cx="11280913" cy="562461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“The Silent Menace: Landmines in Bosnia and Herzegovina”, 01 February 1998, INTERNATIONAL COMMITTEE OF THE RED CROSS.</a:t>
            </a:r>
          </a:p>
          <a:p>
            <a:pPr marL="457200" marR="0">
              <a:lnSpc>
                <a:spcPct val="107000"/>
              </a:lnSpc>
              <a:spcBef>
                <a:spcPts val="0"/>
              </a:spcBef>
              <a:spcAft>
                <a:spcPts val="0"/>
              </a:spcAft>
            </a:pPr>
            <a:r>
              <a:rPr lang="en-US" sz="1400" u="sng" dirty="0" smtClean="0">
                <a:solidFill>
                  <a:schemeClr val="bg1"/>
                </a:solidFill>
                <a:latin typeface="Roboto" pitchFamily="2" charset="0"/>
                <a:ea typeface="Roboto" pitchFamily="2" charset="0"/>
                <a:cs typeface="Times New Roman" panose="02020603050405020304" pitchFamily="18" charset="0"/>
                <a:hlinkClick r:id="rId2"/>
              </a:rPr>
              <a:t>http</a:t>
            </a:r>
            <a:r>
              <a:rPr lang="en-US" sz="1400" u="sng" dirty="0">
                <a:solidFill>
                  <a:schemeClr val="bg1"/>
                </a:solidFill>
                <a:latin typeface="Roboto" pitchFamily="2" charset="0"/>
                <a:ea typeface="Roboto" pitchFamily="2" charset="0"/>
                <a:cs typeface="Times New Roman" panose="02020603050405020304" pitchFamily="18" charset="0"/>
                <a:hlinkClick r:id="rId2"/>
              </a:rPr>
              <a:t>://www.icrc.org/eng/assets/files/other/silent-menace-bosnia-herzegovina-57jp32-010298.pdf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207, </a:t>
            </a:r>
            <a:r>
              <a:rPr lang="en-US" sz="1400" dirty="0" smtClean="0">
                <a:solidFill>
                  <a:schemeClr val="bg1"/>
                </a:solidFill>
                <a:latin typeface="Roboto" pitchFamily="2" charset="0"/>
                <a:ea typeface="Roboto" pitchFamily="2" charset="0"/>
                <a:cs typeface="Times New Roman" panose="02020603050405020304" pitchFamily="18" charset="0"/>
              </a:rPr>
              <a:t>16/04/2004.</a:t>
            </a:r>
          </a:p>
          <a:p>
            <a:pPr marR="0" lvl="0">
              <a:lnSpc>
                <a:spcPct val="107000"/>
              </a:lnSpc>
              <a:spcBef>
                <a:spcPts val="0"/>
              </a:spcBef>
              <a:spcAft>
                <a:spcPts val="0"/>
              </a:spcAft>
            </a:pPr>
            <a:r>
              <a:rPr lang="en-US" sz="1400" dirty="0" smtClean="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3"/>
              </a:rPr>
              <a:t>http</a:t>
            </a:r>
            <a:r>
              <a:rPr lang="en-US" sz="1400" u="sng" dirty="0">
                <a:solidFill>
                  <a:schemeClr val="bg1"/>
                </a:solidFill>
                <a:latin typeface="Roboto" pitchFamily="2" charset="0"/>
                <a:ea typeface="Roboto" pitchFamily="2" charset="0"/>
                <a:cs typeface="Times New Roman" panose="02020603050405020304" pitchFamily="18" charset="0"/>
                <a:hlinkClick r:id="rId3"/>
              </a:rPr>
              <a:t>://www.ddasonline.com/PDF_files/DDASaccident207.pdf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717, </a:t>
            </a:r>
            <a:r>
              <a:rPr lang="en-US" sz="1400" dirty="0" smtClean="0">
                <a:solidFill>
                  <a:schemeClr val="bg1"/>
                </a:solidFill>
                <a:latin typeface="Roboto" pitchFamily="2" charset="0"/>
                <a:ea typeface="Roboto" pitchFamily="2" charset="0"/>
                <a:cs typeface="Times New Roman" panose="02020603050405020304" pitchFamily="18" charset="0"/>
              </a:rPr>
              <a:t>08/07/2011.</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4"/>
              </a:rPr>
              <a:t>http</a:t>
            </a:r>
            <a:r>
              <a:rPr lang="en-US" sz="1400" u="sng" dirty="0">
                <a:solidFill>
                  <a:schemeClr val="bg1"/>
                </a:solidFill>
                <a:latin typeface="Roboto" pitchFamily="2" charset="0"/>
                <a:ea typeface="Roboto" pitchFamily="2" charset="0"/>
                <a:cs typeface="Times New Roman" panose="02020603050405020304" pitchFamily="18" charset="0"/>
                <a:hlinkClick r:id="rId4"/>
              </a:rPr>
              <a:t>://www.ddasonline.com/PDF_files/DDASaccident717.pdf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contamination in Bosnia and Herzegovina”, 10 August 2012, Wikipedia. </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5"/>
              </a:rPr>
              <a:t>http://en.wikipedia.org/wiki/Land_mine_contamination_in_Bosnia_and_Herzegovina</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“Anti-personnel mine”, </a:t>
            </a:r>
            <a:r>
              <a:rPr lang="en-US" sz="1400" dirty="0">
                <a:solidFill>
                  <a:schemeClr val="bg1"/>
                </a:solidFill>
                <a:latin typeface="Roboto" pitchFamily="2" charset="0"/>
                <a:ea typeface="Roboto" pitchFamily="2" charset="0"/>
                <a:cs typeface="Arial" panose="020B0604020202020204" pitchFamily="34" charset="0"/>
              </a:rPr>
              <a:t>25 April 2013</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6"/>
              </a:rPr>
              <a:t>http://en.wikipedia.org/wiki/Anti-personnel_mine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“Bosnia and Herzegovina”, Landmine and Cluster Munition Monitor,</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7"/>
              </a:rPr>
              <a:t>http://www.the-monitor.org/index.php/publications/display?url=lm/2006/bih.html</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23 April 2013</a:t>
            </a:r>
            <a:r>
              <a:rPr lang="en-US" sz="1100" dirty="0">
                <a:solidFill>
                  <a:schemeClr val="bg1"/>
                </a:solidFill>
                <a:latin typeface="Roboto" pitchFamily="2" charset="0"/>
                <a:ea typeface="Roboto" pitchFamily="2" charset="0"/>
                <a:cs typeface="Arial" panose="020B0604020202020204" pitchFamily="34" charset="0"/>
              </a:rPr>
              <a:t>,</a:t>
            </a:r>
            <a:r>
              <a:rPr lang="en-US" sz="1100" dirty="0">
                <a:solidFill>
                  <a:schemeClr val="bg1"/>
                </a:solidFill>
                <a:latin typeface="Roboto" pitchFamily="2" charset="0"/>
                <a:ea typeface="Roboto" pitchFamily="2" charset="0"/>
                <a:cs typeface="Times New Roman" panose="02020603050405020304" pitchFamily="18" charset="0"/>
              </a:rPr>
              <a:t>‎</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8"/>
              </a:rPr>
              <a:t>http://en.wikipedia.org/wiki/Land_mine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Bonsor</a:t>
            </a:r>
            <a:r>
              <a:rPr lang="en-US" sz="1400" dirty="0">
                <a:solidFill>
                  <a:schemeClr val="bg1"/>
                </a:solidFill>
                <a:latin typeface="Roboto" pitchFamily="2" charset="0"/>
                <a:ea typeface="Roboto" pitchFamily="2" charset="0"/>
                <a:cs typeface="Times New Roman" panose="02020603050405020304" pitchFamily="18" charset="0"/>
              </a:rPr>
              <a:t>, Kevin.  "How Landmines Work" 19 June 2001.  HowStuffWorks.com</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9"/>
              </a:rPr>
              <a:t>http</a:t>
            </a:r>
            <a:r>
              <a:rPr lang="en-US" sz="1400" u="sng" dirty="0">
                <a:solidFill>
                  <a:schemeClr val="bg1"/>
                </a:solidFill>
                <a:latin typeface="Roboto" pitchFamily="2" charset="0"/>
                <a:ea typeface="Roboto" pitchFamily="2" charset="0"/>
                <a:cs typeface="Times New Roman" panose="02020603050405020304" pitchFamily="18" charset="0"/>
                <a:hlinkClick r:id="rId9"/>
              </a:rPr>
              <a:t>://science.howstuffworks.com/landmine.htm</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“Anti-Tank mine”, 22 February 2013,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10"/>
              </a:rPr>
              <a:t>http://en.wikipedia.org/wiki/Anti-tank_mine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Gérald</a:t>
            </a:r>
            <a:r>
              <a:rPr lang="en-US" sz="1400" dirty="0">
                <a:solidFill>
                  <a:schemeClr val="bg1"/>
                </a:solidFill>
                <a:latin typeface="Roboto" pitchFamily="2" charset="0"/>
                <a:ea typeface="Roboto" pitchFamily="2" charset="0"/>
                <a:cs typeface="Times New Roman" panose="02020603050405020304" pitchFamily="18" charset="0"/>
              </a:rPr>
              <a:t> C. </a:t>
            </a:r>
            <a:r>
              <a:rPr lang="en-US" sz="1400" dirty="0" err="1">
                <a:solidFill>
                  <a:schemeClr val="bg1"/>
                </a:solidFill>
                <a:latin typeface="Roboto" pitchFamily="2" charset="0"/>
                <a:ea typeface="Roboto" pitchFamily="2" charset="0"/>
                <a:cs typeface="Times New Roman" panose="02020603050405020304" pitchFamily="18" charset="0"/>
              </a:rPr>
              <a:t>Cauderay</a:t>
            </a:r>
            <a:r>
              <a:rPr lang="en-US" sz="1400" dirty="0">
                <a:solidFill>
                  <a:schemeClr val="bg1"/>
                </a:solidFill>
                <a:latin typeface="Roboto" pitchFamily="2" charset="0"/>
                <a:ea typeface="Roboto" pitchFamily="2" charset="0"/>
                <a:cs typeface="Times New Roman" panose="02020603050405020304" pitchFamily="18" charset="0"/>
              </a:rPr>
              <a:t> (1993). </a:t>
            </a:r>
            <a:r>
              <a:rPr lang="en-US" sz="1400" dirty="0" smtClean="0">
                <a:solidFill>
                  <a:schemeClr val="bg1"/>
                </a:solidFill>
                <a:latin typeface="Roboto" pitchFamily="2" charset="0"/>
                <a:ea typeface="Roboto" pitchFamily="2" charset="0"/>
                <a:cs typeface="Times New Roman" panose="02020603050405020304" pitchFamily="18" charset="0"/>
              </a:rPr>
              <a:t>Anti-Personnel </a:t>
            </a:r>
            <a:r>
              <a:rPr lang="en-US" sz="1400" dirty="0">
                <a:solidFill>
                  <a:schemeClr val="bg1"/>
                </a:solidFill>
                <a:latin typeface="Roboto" pitchFamily="2" charset="0"/>
                <a:ea typeface="Roboto" pitchFamily="2" charset="0"/>
                <a:cs typeface="Times New Roman" panose="02020603050405020304" pitchFamily="18" charset="0"/>
              </a:rPr>
              <a:t>Mines. International Review of the Red </a:t>
            </a:r>
            <a:r>
              <a:rPr lang="en-US" sz="1400" dirty="0" smtClean="0">
                <a:solidFill>
                  <a:schemeClr val="bg1"/>
                </a:solidFill>
                <a:latin typeface="Roboto" pitchFamily="2" charset="0"/>
                <a:ea typeface="Roboto" pitchFamily="2" charset="0"/>
                <a:cs typeface="Times New Roman" panose="02020603050405020304" pitchFamily="18" charset="0"/>
              </a:rPr>
              <a:t>Cross, </a:t>
            </a:r>
            <a:r>
              <a:rPr lang="en-US" sz="1400" dirty="0">
                <a:solidFill>
                  <a:schemeClr val="bg1"/>
                </a:solidFill>
                <a:latin typeface="Roboto" pitchFamily="2" charset="0"/>
                <a:ea typeface="Roboto" pitchFamily="2" charset="0"/>
                <a:cs typeface="Times New Roman" panose="02020603050405020304" pitchFamily="18" charset="0"/>
              </a:rPr>
              <a:t>33, </a:t>
            </a:r>
            <a:r>
              <a:rPr lang="en-US" sz="1400" dirty="0" err="1">
                <a:solidFill>
                  <a:schemeClr val="bg1"/>
                </a:solidFill>
                <a:latin typeface="Roboto" pitchFamily="2" charset="0"/>
                <a:ea typeface="Roboto" pitchFamily="2" charset="0"/>
                <a:cs typeface="Times New Roman" panose="02020603050405020304" pitchFamily="18" charset="0"/>
              </a:rPr>
              <a:t>pp</a:t>
            </a:r>
            <a:r>
              <a:rPr lang="en-US" sz="1400" dirty="0">
                <a:solidFill>
                  <a:schemeClr val="bg1"/>
                </a:solidFill>
                <a:latin typeface="Roboto" pitchFamily="2" charset="0"/>
                <a:ea typeface="Roboto" pitchFamily="2" charset="0"/>
                <a:cs typeface="Times New Roman" panose="02020603050405020304" pitchFamily="18" charset="0"/>
              </a:rPr>
              <a:t> 273-287. doi:10.1017/S0020860400080530. </a:t>
            </a: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“Demining”, 30 April 2013, </a:t>
            </a:r>
            <a:r>
              <a:rPr lang="en-US" sz="1400" dirty="0" smtClean="0">
                <a:solidFill>
                  <a:schemeClr val="bg1"/>
                </a:solidFill>
                <a:latin typeface="Roboto" pitchFamily="2" charset="0"/>
                <a:ea typeface="Roboto" pitchFamily="2" charset="0"/>
                <a:cs typeface="Times New Roman" panose="02020603050405020304" pitchFamily="18" charset="0"/>
              </a:rPr>
              <a:t>Wikipedia.</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1"/>
              </a:rPr>
              <a:t>http</a:t>
            </a:r>
            <a:r>
              <a:rPr lang="en-US" sz="1400" u="sng" dirty="0">
                <a:solidFill>
                  <a:schemeClr val="bg1"/>
                </a:solidFill>
                <a:latin typeface="Roboto" pitchFamily="2" charset="0"/>
                <a:ea typeface="Roboto" pitchFamily="2" charset="0"/>
                <a:cs typeface="Times New Roman" panose="02020603050405020304" pitchFamily="18" charset="0"/>
                <a:hlinkClick r:id="rId11"/>
              </a:rPr>
              <a:t>://en.wikipedia.org/wiki/Demining</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“Minimum Metal Mine”, 8 February 2013, Wikipedia</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2"/>
              </a:rPr>
              <a:t>http</a:t>
            </a:r>
            <a:r>
              <a:rPr lang="en-US" sz="1400" u="sng" dirty="0">
                <a:solidFill>
                  <a:schemeClr val="bg1"/>
                </a:solidFill>
                <a:latin typeface="Roboto" pitchFamily="2" charset="0"/>
                <a:ea typeface="Roboto" pitchFamily="2" charset="0"/>
                <a:cs typeface="Times New Roman" panose="02020603050405020304" pitchFamily="18" charset="0"/>
                <a:hlinkClick r:id="rId12"/>
              </a:rPr>
              <a:t>://en.wikipedia.org/wiki/Minimum_metal_mine</a:t>
            </a:r>
            <a:endParaRPr lang="en-US" sz="1400" dirty="0">
              <a:solidFill>
                <a:schemeClr val="bg1"/>
              </a:solidFill>
              <a:effectLst/>
              <a:latin typeface="Roboto" pitchFamily="2" charset="0"/>
              <a:ea typeface="Roboto" pitchFamily="2" charset="0"/>
              <a:cs typeface="Times New Roman" panose="02020603050405020304" pitchFamily="18" charset="0"/>
            </a:endParaRPr>
          </a:p>
        </p:txBody>
      </p:sp>
      <p:cxnSp>
        <p:nvCxnSpPr>
          <p:cNvPr id="5" name="Straight Connector 4"/>
          <p:cNvCxnSpPr/>
          <p:nvPr/>
        </p:nvCxnSpPr>
        <p:spPr>
          <a:xfrm flipH="1">
            <a:off x="384724" y="1073731"/>
            <a:ext cx="28214" cy="54612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876995"/>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0" y="358355"/>
            <a:ext cx="1565592" cy="880645"/>
          </a:xfrm>
          <a:prstGeom prst="rect">
            <a:avLst/>
          </a:prstGeom>
          <a:ln>
            <a:noFill/>
          </a:ln>
          <a:effectLst>
            <a:outerShdw blurRad="292100" dist="139700" dir="2700000" algn="tl" rotWithShape="0">
              <a:srgbClr val="333333">
                <a:alpha val="65000"/>
              </a:srgbClr>
            </a:outerShdw>
          </a:effectLst>
        </p:spPr>
      </p:pic>
      <p:pic>
        <p:nvPicPr>
          <p:cNvPr id="17" name="Picture 1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95" y="358355"/>
            <a:ext cx="1565591" cy="880645"/>
          </a:xfrm>
          <a:prstGeom prst="rect">
            <a:avLst/>
          </a:prstGeom>
          <a:ln>
            <a:noFill/>
          </a:ln>
          <a:effectLst>
            <a:outerShdw blurRad="292100" dist="139700" dir="2700000" algn="tl" rotWithShape="0">
              <a:srgbClr val="333333">
                <a:alpha val="65000"/>
              </a:srgbClr>
            </a:outerShdw>
          </a:effectLst>
        </p:spPr>
      </p:pic>
      <p:pic>
        <p:nvPicPr>
          <p:cNvPr id="18" name="Picture 17">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718" y="358355"/>
            <a:ext cx="1565591" cy="880645"/>
          </a:xfrm>
          <a:prstGeom prst="rect">
            <a:avLst/>
          </a:prstGeom>
          <a:ln>
            <a:noFill/>
          </a:ln>
          <a:effectLst>
            <a:outerShdw blurRad="292100" dist="139700" dir="2700000" algn="tl" rotWithShape="0">
              <a:srgbClr val="333333">
                <a:alpha val="65000"/>
              </a:srgbClr>
            </a:outerShdw>
          </a:effectLst>
        </p:spPr>
      </p:pic>
      <p:pic>
        <p:nvPicPr>
          <p:cNvPr id="19" name="Picture 18">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741" y="358355"/>
            <a:ext cx="1565591" cy="880645"/>
          </a:xfrm>
          <a:prstGeom prst="rect">
            <a:avLst/>
          </a:prstGeom>
          <a:ln>
            <a:noFill/>
          </a:ln>
          <a:effectLst>
            <a:outerShdw blurRad="292100" dist="139700" dir="2700000" algn="tl" rotWithShape="0">
              <a:srgbClr val="333333">
                <a:alpha val="65000"/>
              </a:srgbClr>
            </a:outerShdw>
          </a:effectLst>
        </p:spPr>
      </p:pic>
      <p:pic>
        <p:nvPicPr>
          <p:cNvPr id="20" name="Picture 19">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764" y="358355"/>
            <a:ext cx="1565591" cy="880645"/>
          </a:xfrm>
          <a:prstGeom prst="rect">
            <a:avLst/>
          </a:prstGeom>
          <a:ln>
            <a:noFill/>
          </a:ln>
          <a:effectLst>
            <a:outerShdw blurRad="292100" dist="139700" dir="2700000" algn="tl" rotWithShape="0">
              <a:srgbClr val="333333">
                <a:alpha val="65000"/>
              </a:srgbClr>
            </a:outerShdw>
          </a:effectLst>
        </p:spPr>
      </p:pic>
      <p:pic>
        <p:nvPicPr>
          <p:cNvPr id="21" name="Picture 20">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6787" y="358354"/>
            <a:ext cx="1565591" cy="880645"/>
          </a:xfrm>
          <a:prstGeom prst="rect">
            <a:avLst/>
          </a:prstGeom>
          <a:ln>
            <a:noFill/>
          </a:ln>
          <a:effectLst>
            <a:outerShdw blurRad="292100" dist="139700" dir="2700000" algn="tl" rotWithShape="0">
              <a:srgbClr val="333333">
                <a:alpha val="65000"/>
              </a:srgbClr>
            </a:outerShdw>
          </a:effectLst>
        </p:spPr>
      </p:pic>
      <p:pic>
        <p:nvPicPr>
          <p:cNvPr id="22" name="Picture 2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69810" y="358354"/>
            <a:ext cx="1565591" cy="880645"/>
          </a:xfrm>
          <a:prstGeom prst="rect">
            <a:avLst/>
          </a:prstGeom>
          <a:ln>
            <a:noFill/>
          </a:ln>
          <a:effectLst>
            <a:outerShdw blurRad="292100" dist="139700" dir="2700000" algn="tl" rotWithShape="0">
              <a:srgbClr val="333333">
                <a:alpha val="65000"/>
              </a:srgbClr>
            </a:outerShdw>
          </a:effectLst>
        </p:spPr>
      </p:pic>
      <p:pic>
        <p:nvPicPr>
          <p:cNvPr id="23" name="Picture 22">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6458" y="1385570"/>
            <a:ext cx="1565591" cy="880645"/>
          </a:xfrm>
          <a:prstGeom prst="rect">
            <a:avLst/>
          </a:prstGeom>
          <a:ln>
            <a:noFill/>
          </a:ln>
          <a:effectLst>
            <a:outerShdw blurRad="292100" dist="139700" dir="2700000" algn="tl" rotWithShape="0">
              <a:srgbClr val="333333">
                <a:alpha val="65000"/>
              </a:srgbClr>
            </a:outerShdw>
          </a:effectLst>
        </p:spPr>
      </p:pic>
      <p:pic>
        <p:nvPicPr>
          <p:cNvPr id="24" name="Picture 23">
            <a:hlinkClick r:id="rId18" action="ppaction://hlinksldjump"/>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4695" y="1385570"/>
            <a:ext cx="1565591" cy="880645"/>
          </a:xfrm>
          <a:prstGeom prst="rect">
            <a:avLst/>
          </a:prstGeom>
          <a:ln>
            <a:noFill/>
          </a:ln>
          <a:effectLst>
            <a:outerShdw blurRad="292100" dist="139700" dir="2700000" algn="tl" rotWithShape="0">
              <a:srgbClr val="333333">
                <a:alpha val="65000"/>
              </a:srgbClr>
            </a:outerShdw>
          </a:effectLst>
        </p:spPr>
      </p:pic>
      <p:pic>
        <p:nvPicPr>
          <p:cNvPr id="25" name="Picture 24">
            <a:hlinkClick r:id="rId20" action="ppaction://hlinksldjump"/>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37718" y="1385570"/>
            <a:ext cx="1565591" cy="880645"/>
          </a:xfrm>
          <a:prstGeom prst="rect">
            <a:avLst/>
          </a:prstGeom>
          <a:ln>
            <a:noFill/>
          </a:ln>
          <a:effectLst>
            <a:outerShdw blurRad="292100" dist="139700" dir="2700000" algn="tl" rotWithShape="0">
              <a:srgbClr val="333333">
                <a:alpha val="65000"/>
              </a:srgbClr>
            </a:outerShdw>
          </a:effectLst>
        </p:spPr>
      </p:pic>
      <p:pic>
        <p:nvPicPr>
          <p:cNvPr id="26" name="Picture 25">
            <a:hlinkClick r:id="rId22" action="ppaction://hlinksldjump"/>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0738" y="1396416"/>
            <a:ext cx="1565591" cy="880645"/>
          </a:xfrm>
          <a:prstGeom prst="rect">
            <a:avLst/>
          </a:prstGeom>
          <a:ln>
            <a:noFill/>
          </a:ln>
          <a:effectLst>
            <a:outerShdw blurRad="292100" dist="139700" dir="2700000" algn="tl" rotWithShape="0">
              <a:srgbClr val="333333">
                <a:alpha val="65000"/>
              </a:srgbClr>
            </a:outerShdw>
          </a:effectLst>
        </p:spPr>
      </p:pic>
      <p:pic>
        <p:nvPicPr>
          <p:cNvPr id="27" name="Picture 26">
            <a:hlinkClick r:id="rId24" action="ppaction://hlinksldjump"/>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03763" y="1396416"/>
            <a:ext cx="1565591" cy="880645"/>
          </a:xfrm>
          <a:prstGeom prst="rect">
            <a:avLst/>
          </a:prstGeom>
          <a:ln>
            <a:noFill/>
          </a:ln>
          <a:effectLst>
            <a:outerShdw blurRad="292100" dist="139700" dir="2700000" algn="tl" rotWithShape="0">
              <a:srgbClr val="333333">
                <a:alpha val="65000"/>
              </a:srgbClr>
            </a:outerShdw>
          </a:effectLst>
        </p:spPr>
      </p:pic>
      <p:pic>
        <p:nvPicPr>
          <p:cNvPr id="28" name="Picture 27">
            <a:hlinkClick r:id="rId26" action="ppaction://hlinksldjump"/>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6787" y="1396416"/>
            <a:ext cx="1565591" cy="880645"/>
          </a:xfrm>
          <a:prstGeom prst="rect">
            <a:avLst/>
          </a:prstGeom>
          <a:ln>
            <a:noFill/>
          </a:ln>
          <a:effectLst>
            <a:outerShdw blurRad="292100" dist="139700" dir="2700000" algn="tl" rotWithShape="0">
              <a:srgbClr val="333333">
                <a:alpha val="65000"/>
              </a:srgbClr>
            </a:outerShdw>
          </a:effectLst>
        </p:spPr>
      </p:pic>
      <p:pic>
        <p:nvPicPr>
          <p:cNvPr id="29" name="Picture 28">
            <a:hlinkClick r:id="rId28" action="ppaction://hlinksldjump"/>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69810" y="1396416"/>
            <a:ext cx="1565591" cy="880645"/>
          </a:xfrm>
          <a:prstGeom prst="rect">
            <a:avLst/>
          </a:prstGeom>
          <a:ln>
            <a:noFill/>
          </a:ln>
          <a:effectLst>
            <a:outerShdw blurRad="292100" dist="139700" dir="2700000" algn="tl" rotWithShape="0">
              <a:srgbClr val="333333">
                <a:alpha val="65000"/>
              </a:srgbClr>
            </a:outerShdw>
          </a:effectLst>
        </p:spPr>
      </p:pic>
      <p:pic>
        <p:nvPicPr>
          <p:cNvPr id="30" name="Picture 29">
            <a:hlinkClick r:id="rId30" action="ppaction://hlinksldjump"/>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1670" y="2412785"/>
            <a:ext cx="1565591" cy="880645"/>
          </a:xfrm>
          <a:prstGeom prst="rect">
            <a:avLst/>
          </a:prstGeom>
          <a:ln>
            <a:noFill/>
          </a:ln>
          <a:effectLst>
            <a:outerShdw blurRad="292100" dist="139700" dir="2700000" algn="tl" rotWithShape="0">
              <a:srgbClr val="333333">
                <a:alpha val="65000"/>
              </a:srgbClr>
            </a:outerShdw>
          </a:effectLst>
        </p:spPr>
      </p:pic>
      <p:pic>
        <p:nvPicPr>
          <p:cNvPr id="31" name="Picture 30">
            <a:hlinkClick r:id="rId32" action="ppaction://hlinksldjump"/>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54695" y="2412785"/>
            <a:ext cx="1565591" cy="880645"/>
          </a:xfrm>
          <a:prstGeom prst="rect">
            <a:avLst/>
          </a:prstGeom>
          <a:ln>
            <a:noFill/>
          </a:ln>
          <a:effectLst>
            <a:outerShdw blurRad="292100" dist="139700" dir="2700000" algn="tl" rotWithShape="0">
              <a:srgbClr val="333333">
                <a:alpha val="65000"/>
              </a:srgbClr>
            </a:outerShdw>
          </a:effectLst>
        </p:spPr>
      </p:pic>
      <p:pic>
        <p:nvPicPr>
          <p:cNvPr id="32" name="Picture 31">
            <a:hlinkClick r:id="rId34" action="ppaction://hlinksldjump"/>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7720" y="2412785"/>
            <a:ext cx="1565591" cy="880645"/>
          </a:xfrm>
          <a:prstGeom prst="rect">
            <a:avLst/>
          </a:prstGeom>
          <a:ln>
            <a:noFill/>
          </a:ln>
          <a:effectLst>
            <a:outerShdw blurRad="292100" dist="139700" dir="2700000" algn="tl" rotWithShape="0">
              <a:srgbClr val="333333">
                <a:alpha val="65000"/>
              </a:srgbClr>
            </a:outerShdw>
          </a:effectLst>
        </p:spPr>
      </p:pic>
      <p:pic>
        <p:nvPicPr>
          <p:cNvPr id="33" name="Picture 32">
            <a:hlinkClick r:id="rId36" action="ppaction://hlinksldjump"/>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320744" y="2412785"/>
            <a:ext cx="1565591" cy="880645"/>
          </a:xfrm>
          <a:prstGeom prst="rect">
            <a:avLst/>
          </a:prstGeom>
          <a:ln>
            <a:noFill/>
          </a:ln>
          <a:effectLst>
            <a:outerShdw blurRad="292100" dist="139700" dir="2700000" algn="tl" rotWithShape="0">
              <a:srgbClr val="333333">
                <a:alpha val="65000"/>
              </a:srgbClr>
            </a:outerShdw>
          </a:effectLst>
        </p:spPr>
      </p:pic>
      <p:pic>
        <p:nvPicPr>
          <p:cNvPr id="34" name="Picture 33">
            <a:hlinkClick r:id="rId38" action="ppaction://hlinksldjump"/>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81999" y="2412785"/>
            <a:ext cx="1565591" cy="880645"/>
          </a:xfrm>
          <a:prstGeom prst="rect">
            <a:avLst/>
          </a:prstGeom>
          <a:ln>
            <a:noFill/>
          </a:ln>
          <a:effectLst>
            <a:outerShdw blurRad="292100" dist="139700" dir="2700000" algn="tl" rotWithShape="0">
              <a:srgbClr val="333333">
                <a:alpha val="65000"/>
              </a:srgbClr>
            </a:outerShdw>
          </a:effectLst>
        </p:spPr>
      </p:pic>
      <p:pic>
        <p:nvPicPr>
          <p:cNvPr id="35" name="Picture 34">
            <a:hlinkClick r:id="rId40" action="ppaction://hlinksldjump"/>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365022" y="2412785"/>
            <a:ext cx="1565591" cy="880645"/>
          </a:xfrm>
          <a:prstGeom prst="rect">
            <a:avLst/>
          </a:prstGeom>
          <a:ln>
            <a:noFill/>
          </a:ln>
          <a:effectLst>
            <a:outerShdw blurRad="292100" dist="139700" dir="2700000" algn="tl" rotWithShape="0">
              <a:srgbClr val="333333">
                <a:alpha val="65000"/>
              </a:srgbClr>
            </a:outerShdw>
          </a:effectLst>
        </p:spPr>
      </p:pic>
      <p:pic>
        <p:nvPicPr>
          <p:cNvPr id="36" name="Picture 35">
            <a:hlinkClick r:id="rId42" action="ppaction://hlinksldjump"/>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49906" y="3440001"/>
            <a:ext cx="1565591" cy="880644"/>
          </a:xfrm>
          <a:prstGeom prst="rect">
            <a:avLst/>
          </a:prstGeom>
          <a:ln>
            <a:noFill/>
          </a:ln>
          <a:effectLst>
            <a:outerShdw blurRad="292100" dist="139700" dir="2700000" algn="tl" rotWithShape="0">
              <a:srgbClr val="333333">
                <a:alpha val="65000"/>
              </a:srgbClr>
            </a:outerShdw>
          </a:effectLst>
        </p:spPr>
      </p:pic>
      <p:pic>
        <p:nvPicPr>
          <p:cNvPr id="38" name="Picture 37">
            <a:hlinkClick r:id="rId44" action="ppaction://hlinksldjump"/>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7718" y="3429154"/>
            <a:ext cx="1565591" cy="880644"/>
          </a:xfrm>
          <a:prstGeom prst="rect">
            <a:avLst/>
          </a:prstGeom>
          <a:ln>
            <a:noFill/>
          </a:ln>
          <a:effectLst>
            <a:outerShdw blurRad="292100" dist="139700" dir="2700000" algn="tl" rotWithShape="0">
              <a:srgbClr val="333333">
                <a:alpha val="65000"/>
              </a:srgbClr>
            </a:outerShdw>
          </a:effectLst>
        </p:spPr>
      </p:pic>
      <p:pic>
        <p:nvPicPr>
          <p:cNvPr id="39" name="Picture 38">
            <a:hlinkClick r:id="rId46" action="ppaction://hlinksldjump"/>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20738" y="3440000"/>
            <a:ext cx="1565591" cy="880644"/>
          </a:xfrm>
          <a:prstGeom prst="rect">
            <a:avLst/>
          </a:prstGeom>
          <a:ln>
            <a:noFill/>
          </a:ln>
          <a:effectLst>
            <a:outerShdw blurRad="292100" dist="139700" dir="2700000" algn="tl" rotWithShape="0">
              <a:srgbClr val="333333">
                <a:alpha val="65000"/>
              </a:srgbClr>
            </a:outerShdw>
          </a:effectLst>
        </p:spPr>
      </p:pic>
      <p:pic>
        <p:nvPicPr>
          <p:cNvPr id="40" name="Picture 39">
            <a:hlinkClick r:id="rId48" action="ppaction://hlinksldjump"/>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003763" y="3440000"/>
            <a:ext cx="1565591" cy="880644"/>
          </a:xfrm>
          <a:prstGeom prst="rect">
            <a:avLst/>
          </a:prstGeom>
          <a:ln>
            <a:noFill/>
          </a:ln>
          <a:effectLst>
            <a:outerShdw blurRad="292100" dist="139700" dir="2700000" algn="tl" rotWithShape="0">
              <a:srgbClr val="333333">
                <a:alpha val="65000"/>
              </a:srgbClr>
            </a:outerShdw>
          </a:effectLst>
        </p:spPr>
      </p:pic>
      <p:pic>
        <p:nvPicPr>
          <p:cNvPr id="41" name="Picture 40">
            <a:hlinkClick r:id="rId50" action="ppaction://hlinksldjump"/>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0365021" y="3450847"/>
            <a:ext cx="1565591" cy="880644"/>
          </a:xfrm>
          <a:prstGeom prst="rect">
            <a:avLst/>
          </a:prstGeom>
          <a:ln>
            <a:noFill/>
          </a:ln>
          <a:effectLst>
            <a:outerShdw blurRad="292100" dist="139700" dir="2700000" algn="tl" rotWithShape="0">
              <a:srgbClr val="333333">
                <a:alpha val="65000"/>
              </a:srgbClr>
            </a:outerShdw>
          </a:effectLst>
        </p:spPr>
      </p:pic>
      <p:pic>
        <p:nvPicPr>
          <p:cNvPr id="42" name="Picture 41">
            <a:hlinkClick r:id="rId52" action="ppaction://hlinksldjump"/>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8691570" y="3450847"/>
            <a:ext cx="1565591" cy="880644"/>
          </a:xfrm>
          <a:prstGeom prst="rect">
            <a:avLst/>
          </a:prstGeom>
          <a:ln>
            <a:noFill/>
          </a:ln>
          <a:effectLst>
            <a:outerShdw blurRad="292100" dist="139700" dir="2700000" algn="tl" rotWithShape="0">
              <a:srgbClr val="333333">
                <a:alpha val="65000"/>
              </a:srgbClr>
            </a:outerShdw>
          </a:effectLst>
        </p:spPr>
      </p:pic>
      <p:pic>
        <p:nvPicPr>
          <p:cNvPr id="57" name="Picture 56">
            <a:hlinkClick r:id="rId54" action="ppaction://hlinksldjump"/>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62094" y="3440000"/>
            <a:ext cx="1565591" cy="880644"/>
          </a:xfrm>
          <a:prstGeom prst="rect">
            <a:avLst/>
          </a:prstGeom>
          <a:ln>
            <a:noFill/>
          </a:ln>
          <a:effectLst>
            <a:outerShdw blurRad="292100" dist="139700" dir="2700000" algn="tl" rotWithShape="0">
              <a:srgbClr val="333333">
                <a:alpha val="65000"/>
              </a:srgbClr>
            </a:outerShdw>
          </a:effectLst>
        </p:spPr>
      </p:pic>
      <p:pic>
        <p:nvPicPr>
          <p:cNvPr id="58" name="Picture 5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998974" y="2412785"/>
            <a:ext cx="1565591" cy="880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040277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69332"/>
          </a:xfrm>
          <a:prstGeom prst="rect">
            <a:avLst/>
          </a:prstGeom>
          <a:noFill/>
        </p:spPr>
        <p:txBody>
          <a:bodyPr wrap="square" rtlCol="0">
            <a:spAutoFit/>
          </a:bodyPr>
          <a:lstStyle/>
          <a:p>
            <a:r>
              <a:rPr lang="en-US" dirty="0" smtClean="0">
                <a:solidFill>
                  <a:schemeClr val="accent2"/>
                </a:solidFill>
              </a:rPr>
              <a:t>Source: </a:t>
            </a:r>
            <a:r>
              <a:rPr lang="en-US" dirty="0" smtClean="0">
                <a:solidFill>
                  <a:schemeClr val="bg1"/>
                </a:solidFill>
              </a:rPr>
              <a:t>“Land </a:t>
            </a:r>
            <a:r>
              <a:rPr lang="en-US" dirty="0">
                <a:solidFill>
                  <a:schemeClr val="bg1"/>
                </a:solidFill>
              </a:rPr>
              <a:t>mine contamination in Bosnia and </a:t>
            </a:r>
            <a:r>
              <a:rPr lang="en-US" dirty="0" smtClean="0">
                <a:solidFill>
                  <a:schemeClr val="bg1"/>
                </a:solidFill>
              </a:rPr>
              <a:t>Herzegovina”, 10 </a:t>
            </a:r>
            <a:r>
              <a:rPr lang="en-US" dirty="0">
                <a:solidFill>
                  <a:schemeClr val="bg1"/>
                </a:solidFill>
              </a:rPr>
              <a:t>August </a:t>
            </a:r>
            <a:r>
              <a:rPr lang="en-US" dirty="0" smtClean="0">
                <a:solidFill>
                  <a:schemeClr val="bg1"/>
                </a:solidFill>
              </a:rPr>
              <a:t>2012, Wikipedia.‎ </a:t>
            </a:r>
            <a:endParaRPr lang="en-US" dirty="0">
              <a:solidFill>
                <a:schemeClr val="bg1"/>
              </a:solidFill>
            </a:endParaRPr>
          </a:p>
        </p:txBody>
      </p:sp>
    </p:spTree>
    <p:extLst>
      <p:ext uri="{BB962C8B-B14F-4D97-AF65-F5344CB8AC3E}">
        <p14:creationId xmlns:p14="http://schemas.microsoft.com/office/powerpoint/2010/main" val="267556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2699</TotalTime>
  <Words>1191</Words>
  <Application>Microsoft Office PowerPoint</Application>
  <PresentationFormat>Widescreen</PresentationFormat>
  <Paragraphs>250</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 Light</vt:lpstr>
      <vt:lpstr>Roboto</vt:lpstr>
      <vt:lpstr>Roboto Th</vt:lpstr>
      <vt:lpstr>Roboto Thin</vt:lpstr>
      <vt:lpstr>Symbol</vt:lpstr>
      <vt:lpstr>Times New Roman</vt:lpstr>
      <vt:lpstr>Metropolitan</vt:lpstr>
      <vt:lpstr>MP RAIR</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WIRELESS CAMERA</vt:lpstr>
      <vt:lpstr>MOTORS</vt:lpstr>
      <vt:lpstr>GPS</vt:lpstr>
      <vt:lpstr>WIRELESS COMMUNICATION</vt:lpstr>
      <vt:lpstr>PCB</vt:lpstr>
      <vt:lpstr>PowerPoint Presentation</vt:lpstr>
      <vt:lpstr>THE BRAIN – ARDUINO </vt:lpstr>
      <vt:lpstr>SCHEMATICS</vt:lpstr>
      <vt:lpstr>PROGRAMMING LANGUAGES</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112</cp:revision>
  <dcterms:created xsi:type="dcterms:W3CDTF">2013-04-26T11:34:16Z</dcterms:created>
  <dcterms:modified xsi:type="dcterms:W3CDTF">2013-05-10T13:49:22Z</dcterms:modified>
</cp:coreProperties>
</file>